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Gill Sans" panose="020B0502020104020203" pitchFamily="34" charset="-79"/>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B1C40B-DFB2-4FB0-83AC-FF5D13245849}">
  <a:tblStyle styleId="{13B1C40B-DFB2-4FB0-83AC-FF5D132458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60"/>
  </p:normalViewPr>
  <p:slideViewPr>
    <p:cSldViewPr snapToGrid="0">
      <p:cViewPr varScale="1">
        <p:scale>
          <a:sx n="165" d="100"/>
          <a:sy n="165" d="100"/>
        </p:scale>
        <p:origin x="22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17697f937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17697f937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9a18075b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9a18075b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616eda5d6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616eda5d6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17697f937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17697f937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617697f937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617697f937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9a0e30db8d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9a0e30db8d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9a0e30db8d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9a0e30db8d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ade91b10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9ade91b10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a0e30db8d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9a0e30db8d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9a0e30db8d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9a0e30db8d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9a0e30db8d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9a0e30db8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617697f937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617697f937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ade91b10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ade91b10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9ade91b10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9ade91b10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a0e30db8d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9a0e30db8d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9a0e30db8d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9a0e30db8d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9a0e30db8d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9a0e30db8d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9a0e30db8d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9a0e30db8d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9a0e30db8d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9a0e30db8d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9a0e30db8d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9a0e30db8d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9a0e30db8d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9a0e30db8d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9a0e30db8d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9a0e30db8d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498200"/>
            <a:ext cx="8520600" cy="1014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latin typeface="Gill Sans"/>
                <a:ea typeface="Gill Sans"/>
                <a:cs typeface="Gill Sans"/>
                <a:sym typeface="Gill Sans"/>
              </a:rPr>
              <a:t>Stellar Classification</a:t>
            </a:r>
            <a:br>
              <a:rPr lang="en" dirty="0">
                <a:latin typeface="Gill Sans"/>
                <a:ea typeface="Gill Sans"/>
                <a:cs typeface="Gill Sans"/>
                <a:sym typeface="Gill Sans"/>
              </a:rPr>
            </a:br>
            <a:r>
              <a:rPr lang="en" dirty="0">
                <a:latin typeface="Gill Sans"/>
                <a:ea typeface="Gill Sans"/>
                <a:cs typeface="Gill Sans"/>
                <a:sym typeface="Gill Sans"/>
              </a:rPr>
              <a:t>Using Machine learning</a:t>
            </a:r>
            <a:endParaRPr dirty="0">
              <a:latin typeface="Gill Sans"/>
              <a:ea typeface="Gill Sans"/>
              <a:cs typeface="Gill Sans"/>
              <a:sym typeface="Gill Sans"/>
            </a:endParaRPr>
          </a:p>
        </p:txBody>
      </p:sp>
      <p:pic>
        <p:nvPicPr>
          <p:cNvPr id="56" name="Google Shape;56;p13"/>
          <p:cNvPicPr preferRelativeResize="0"/>
          <p:nvPr/>
        </p:nvPicPr>
        <p:blipFill>
          <a:blip r:embed="rId3">
            <a:alphaModFix/>
          </a:blip>
          <a:stretch>
            <a:fillRect/>
          </a:stretch>
        </p:blipFill>
        <p:spPr>
          <a:xfrm>
            <a:off x="0" y="3328625"/>
            <a:ext cx="9144001" cy="1771849"/>
          </a:xfrm>
          <a:prstGeom prst="rect">
            <a:avLst/>
          </a:prstGeom>
          <a:noFill/>
          <a:ln>
            <a:noFill/>
          </a:ln>
        </p:spPr>
      </p:pic>
      <p:sp>
        <p:nvSpPr>
          <p:cNvPr id="2" name="TextBox 1">
            <a:extLst>
              <a:ext uri="{FF2B5EF4-FFF2-40B4-BE49-F238E27FC236}">
                <a16:creationId xmlns:a16="http://schemas.microsoft.com/office/drawing/2014/main" id="{3AE76ACA-E870-424C-88D0-A3DFFB2B4477}"/>
              </a:ext>
            </a:extLst>
          </p:cNvPr>
          <p:cNvSpPr txBox="1"/>
          <p:nvPr/>
        </p:nvSpPr>
        <p:spPr>
          <a:xfrm>
            <a:off x="6075337" y="0"/>
            <a:ext cx="3463870" cy="738664"/>
          </a:xfrm>
          <a:prstGeom prst="rect">
            <a:avLst/>
          </a:prstGeom>
          <a:noFill/>
        </p:spPr>
        <p:txBody>
          <a:bodyPr wrap="square" rtlCol="0">
            <a:spAutoFit/>
          </a:bodyPr>
          <a:lstStyle/>
          <a:p>
            <a:r>
              <a:rPr lang="en-US" dirty="0">
                <a:solidFill>
                  <a:schemeClr val="tx1">
                    <a:lumMod val="85000"/>
                  </a:schemeClr>
                </a:solidFill>
              </a:rPr>
              <a:t>Name : Abhinav Chaudhary</a:t>
            </a:r>
          </a:p>
          <a:p>
            <a:r>
              <a:rPr lang="en-US" dirty="0">
                <a:solidFill>
                  <a:schemeClr val="tx1">
                    <a:lumMod val="85000"/>
                  </a:schemeClr>
                </a:solidFill>
              </a:rPr>
              <a:t>Contact : abhinav310199@gmail.com</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Distribution Analysis:</a:t>
            </a:r>
            <a:endParaRPr/>
          </a:p>
        </p:txBody>
      </p:sp>
      <p:sp>
        <p:nvSpPr>
          <p:cNvPr id="113" name="Google Shape;113;p22"/>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As alpha, delta, u, g, r, i, z, redshift, plate, MJD are astronomical quantities, therefore, we'll keep them as our primary features.</a:t>
            </a:r>
            <a:endParaRPr/>
          </a:p>
          <a:p>
            <a:pPr marL="0" lvl="0" indent="0" algn="l" rtl="0">
              <a:spcBef>
                <a:spcPts val="1200"/>
              </a:spcBef>
              <a:spcAft>
                <a:spcPts val="1200"/>
              </a:spcAft>
              <a:buNone/>
            </a:pPr>
            <a:r>
              <a:rPr lang="en"/>
              <a:t>Rest of the features are irrelevant or have no significant difference in distribution by class.</a:t>
            </a:r>
            <a:endParaRPr/>
          </a:p>
        </p:txBody>
      </p:sp>
      <p:pic>
        <p:nvPicPr>
          <p:cNvPr id="114" name="Google Shape;114;p22"/>
          <p:cNvPicPr preferRelativeResize="0"/>
          <p:nvPr/>
        </p:nvPicPr>
        <p:blipFill>
          <a:blip r:embed="rId3">
            <a:alphaModFix/>
          </a:blip>
          <a:stretch>
            <a:fillRect/>
          </a:stretch>
        </p:blipFill>
        <p:spPr>
          <a:xfrm>
            <a:off x="-54200" y="2571750"/>
            <a:ext cx="4480201" cy="2565375"/>
          </a:xfrm>
          <a:prstGeom prst="rect">
            <a:avLst/>
          </a:prstGeom>
          <a:noFill/>
          <a:ln>
            <a:noFill/>
          </a:ln>
        </p:spPr>
      </p:pic>
      <p:pic>
        <p:nvPicPr>
          <p:cNvPr id="115" name="Google Shape;115;p22"/>
          <p:cNvPicPr preferRelativeResize="0"/>
          <p:nvPr/>
        </p:nvPicPr>
        <p:blipFill>
          <a:blip r:embed="rId4">
            <a:alphaModFix/>
          </a:blip>
          <a:stretch>
            <a:fillRect/>
          </a:stretch>
        </p:blipFill>
        <p:spPr>
          <a:xfrm>
            <a:off x="4572001" y="2578125"/>
            <a:ext cx="4480173" cy="256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Plots for (‘log(u), log(g), log(z), i’) </a:t>
            </a:r>
            <a:endParaRPr/>
          </a:p>
        </p:txBody>
      </p:sp>
      <p:sp>
        <p:nvSpPr>
          <p:cNvPr id="121" name="Google Shape;12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2" name="Google Shape;122;p23"/>
          <p:cNvPicPr preferRelativeResize="0"/>
          <p:nvPr/>
        </p:nvPicPr>
        <p:blipFill>
          <a:blip r:embed="rId3">
            <a:alphaModFix/>
          </a:blip>
          <a:stretch>
            <a:fillRect/>
          </a:stretch>
        </p:blipFill>
        <p:spPr>
          <a:xfrm>
            <a:off x="481126" y="1189350"/>
            <a:ext cx="3151474" cy="1822851"/>
          </a:xfrm>
          <a:prstGeom prst="rect">
            <a:avLst/>
          </a:prstGeom>
          <a:noFill/>
          <a:ln>
            <a:noFill/>
          </a:ln>
        </p:spPr>
      </p:pic>
      <p:pic>
        <p:nvPicPr>
          <p:cNvPr id="123" name="Google Shape;123;p23"/>
          <p:cNvPicPr preferRelativeResize="0"/>
          <p:nvPr/>
        </p:nvPicPr>
        <p:blipFill>
          <a:blip r:embed="rId4">
            <a:alphaModFix/>
          </a:blip>
          <a:stretch>
            <a:fillRect/>
          </a:stretch>
        </p:blipFill>
        <p:spPr>
          <a:xfrm>
            <a:off x="5249625" y="1189362"/>
            <a:ext cx="3306501" cy="1888968"/>
          </a:xfrm>
          <a:prstGeom prst="rect">
            <a:avLst/>
          </a:prstGeom>
          <a:noFill/>
          <a:ln>
            <a:noFill/>
          </a:ln>
        </p:spPr>
      </p:pic>
      <p:pic>
        <p:nvPicPr>
          <p:cNvPr id="124" name="Google Shape;124;p23"/>
          <p:cNvPicPr preferRelativeResize="0"/>
          <p:nvPr/>
        </p:nvPicPr>
        <p:blipFill>
          <a:blip r:embed="rId5">
            <a:alphaModFix/>
          </a:blip>
          <a:stretch>
            <a:fillRect/>
          </a:stretch>
        </p:blipFill>
        <p:spPr>
          <a:xfrm>
            <a:off x="450500" y="3148750"/>
            <a:ext cx="3212733" cy="1822850"/>
          </a:xfrm>
          <a:prstGeom prst="rect">
            <a:avLst/>
          </a:prstGeom>
          <a:noFill/>
          <a:ln>
            <a:noFill/>
          </a:ln>
        </p:spPr>
      </p:pic>
      <p:pic>
        <p:nvPicPr>
          <p:cNvPr id="125" name="Google Shape;125;p23"/>
          <p:cNvPicPr preferRelativeResize="0"/>
          <p:nvPr/>
        </p:nvPicPr>
        <p:blipFill>
          <a:blip r:embed="rId6">
            <a:alphaModFix/>
          </a:blip>
          <a:stretch>
            <a:fillRect/>
          </a:stretch>
        </p:blipFill>
        <p:spPr>
          <a:xfrm>
            <a:off x="5291575" y="3249952"/>
            <a:ext cx="3151473" cy="1784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Plots for (run id, field id, fiber id)</a:t>
            </a:r>
            <a:endParaRPr/>
          </a:p>
        </p:txBody>
      </p:sp>
      <p:sp>
        <p:nvSpPr>
          <p:cNvPr id="131" name="Google Shape;13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2" name="Google Shape;132;p24"/>
          <p:cNvPicPr preferRelativeResize="0"/>
          <p:nvPr/>
        </p:nvPicPr>
        <p:blipFill>
          <a:blip r:embed="rId3">
            <a:alphaModFix/>
          </a:blip>
          <a:stretch>
            <a:fillRect/>
          </a:stretch>
        </p:blipFill>
        <p:spPr>
          <a:xfrm>
            <a:off x="311700" y="1152475"/>
            <a:ext cx="3823227" cy="2174851"/>
          </a:xfrm>
          <a:prstGeom prst="rect">
            <a:avLst/>
          </a:prstGeom>
          <a:noFill/>
          <a:ln>
            <a:noFill/>
          </a:ln>
        </p:spPr>
      </p:pic>
      <p:pic>
        <p:nvPicPr>
          <p:cNvPr id="133" name="Google Shape;133;p24"/>
          <p:cNvPicPr preferRelativeResize="0"/>
          <p:nvPr/>
        </p:nvPicPr>
        <p:blipFill>
          <a:blip r:embed="rId4">
            <a:alphaModFix/>
          </a:blip>
          <a:stretch>
            <a:fillRect/>
          </a:stretch>
        </p:blipFill>
        <p:spPr>
          <a:xfrm>
            <a:off x="4927127" y="1195088"/>
            <a:ext cx="3994424" cy="2194189"/>
          </a:xfrm>
          <a:prstGeom prst="rect">
            <a:avLst/>
          </a:prstGeom>
          <a:noFill/>
          <a:ln>
            <a:noFill/>
          </a:ln>
        </p:spPr>
      </p:pic>
      <p:pic>
        <p:nvPicPr>
          <p:cNvPr id="134" name="Google Shape;134;p24"/>
          <p:cNvPicPr preferRelativeResize="0"/>
          <p:nvPr/>
        </p:nvPicPr>
        <p:blipFill>
          <a:blip r:embed="rId5">
            <a:alphaModFix/>
          </a:blip>
          <a:stretch>
            <a:fillRect/>
          </a:stretch>
        </p:blipFill>
        <p:spPr>
          <a:xfrm>
            <a:off x="4572000" y="3566650"/>
            <a:ext cx="4303775" cy="1521125"/>
          </a:xfrm>
          <a:prstGeom prst="rect">
            <a:avLst/>
          </a:prstGeom>
          <a:noFill/>
          <a:ln>
            <a:noFill/>
          </a:ln>
        </p:spPr>
      </p:pic>
      <p:pic>
        <p:nvPicPr>
          <p:cNvPr id="135" name="Google Shape;135;p24"/>
          <p:cNvPicPr preferRelativeResize="0"/>
          <p:nvPr/>
        </p:nvPicPr>
        <p:blipFill>
          <a:blip r:embed="rId6">
            <a:alphaModFix/>
          </a:blip>
          <a:stretch>
            <a:fillRect/>
          </a:stretch>
        </p:blipFill>
        <p:spPr>
          <a:xfrm>
            <a:off x="577225" y="3462074"/>
            <a:ext cx="3075150" cy="167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 dataset:</a:t>
            </a:r>
            <a:endParaRPr/>
          </a:p>
        </p:txBody>
      </p:sp>
      <p:sp>
        <p:nvSpPr>
          <p:cNvPr id="141" name="Google Shape;14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2" name="Google Shape;142;p25"/>
          <p:cNvPicPr preferRelativeResize="0"/>
          <p:nvPr/>
        </p:nvPicPr>
        <p:blipFill>
          <a:blip r:embed="rId3">
            <a:alphaModFix/>
          </a:blip>
          <a:stretch>
            <a:fillRect/>
          </a:stretch>
        </p:blipFill>
        <p:spPr>
          <a:xfrm>
            <a:off x="159125" y="1495325"/>
            <a:ext cx="8825751" cy="364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Upsampling classes:</a:t>
            </a:r>
            <a:endParaRPr/>
          </a:p>
        </p:txBody>
      </p:sp>
      <p:sp>
        <p:nvSpPr>
          <p:cNvPr id="148" name="Google Shape;14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9" name="Google Shape;149;p26"/>
          <p:cNvPicPr preferRelativeResize="0"/>
          <p:nvPr/>
        </p:nvPicPr>
        <p:blipFill>
          <a:blip r:embed="rId3">
            <a:alphaModFix/>
          </a:blip>
          <a:stretch>
            <a:fillRect/>
          </a:stretch>
        </p:blipFill>
        <p:spPr>
          <a:xfrm>
            <a:off x="425100" y="1152475"/>
            <a:ext cx="7674224" cy="1743075"/>
          </a:xfrm>
          <a:prstGeom prst="rect">
            <a:avLst/>
          </a:prstGeom>
          <a:noFill/>
          <a:ln>
            <a:noFill/>
          </a:ln>
        </p:spPr>
      </p:pic>
      <p:pic>
        <p:nvPicPr>
          <p:cNvPr id="150" name="Google Shape;150;p26"/>
          <p:cNvPicPr preferRelativeResize="0"/>
          <p:nvPr/>
        </p:nvPicPr>
        <p:blipFill>
          <a:blip r:embed="rId4">
            <a:alphaModFix/>
          </a:blip>
          <a:stretch>
            <a:fillRect/>
          </a:stretch>
        </p:blipFill>
        <p:spPr>
          <a:xfrm>
            <a:off x="311700" y="2895538"/>
            <a:ext cx="3467100" cy="1895475"/>
          </a:xfrm>
          <a:prstGeom prst="rect">
            <a:avLst/>
          </a:prstGeom>
          <a:noFill/>
          <a:ln>
            <a:noFill/>
          </a:ln>
        </p:spPr>
      </p:pic>
      <p:pic>
        <p:nvPicPr>
          <p:cNvPr id="151" name="Google Shape;151;p26"/>
          <p:cNvPicPr preferRelativeResize="0"/>
          <p:nvPr/>
        </p:nvPicPr>
        <p:blipFill>
          <a:blip r:embed="rId5">
            <a:alphaModFix/>
          </a:blip>
          <a:stretch>
            <a:fillRect/>
          </a:stretch>
        </p:blipFill>
        <p:spPr>
          <a:xfrm>
            <a:off x="4571988" y="2895538"/>
            <a:ext cx="3533775" cy="202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Decision Tree</a:t>
            </a:r>
            <a:endParaRPr/>
          </a:p>
        </p:txBody>
      </p:sp>
      <p:pic>
        <p:nvPicPr>
          <p:cNvPr id="157" name="Google Shape;157;p27"/>
          <p:cNvPicPr preferRelativeResize="0"/>
          <p:nvPr/>
        </p:nvPicPr>
        <p:blipFill>
          <a:blip r:embed="rId3">
            <a:alphaModFix/>
          </a:blip>
          <a:stretch>
            <a:fillRect/>
          </a:stretch>
        </p:blipFill>
        <p:spPr>
          <a:xfrm>
            <a:off x="367438" y="1012373"/>
            <a:ext cx="5577574" cy="3118751"/>
          </a:xfrm>
          <a:prstGeom prst="rect">
            <a:avLst/>
          </a:prstGeom>
          <a:noFill/>
          <a:ln>
            <a:noFill/>
          </a:ln>
        </p:spPr>
      </p:pic>
      <p:pic>
        <p:nvPicPr>
          <p:cNvPr id="158" name="Google Shape;158;p27"/>
          <p:cNvPicPr preferRelativeResize="0"/>
          <p:nvPr/>
        </p:nvPicPr>
        <p:blipFill>
          <a:blip r:embed="rId4">
            <a:alphaModFix/>
          </a:blip>
          <a:stretch>
            <a:fillRect/>
          </a:stretch>
        </p:blipFill>
        <p:spPr>
          <a:xfrm>
            <a:off x="367450" y="4277025"/>
            <a:ext cx="5577549" cy="812750"/>
          </a:xfrm>
          <a:prstGeom prst="rect">
            <a:avLst/>
          </a:prstGeom>
          <a:noFill/>
          <a:ln>
            <a:noFill/>
          </a:ln>
        </p:spPr>
      </p:pic>
      <p:pic>
        <p:nvPicPr>
          <p:cNvPr id="159" name="Google Shape;159;p27"/>
          <p:cNvPicPr preferRelativeResize="0"/>
          <p:nvPr/>
        </p:nvPicPr>
        <p:blipFill>
          <a:blip r:embed="rId5">
            <a:alphaModFix/>
          </a:blip>
          <a:stretch>
            <a:fillRect/>
          </a:stretch>
        </p:blipFill>
        <p:spPr>
          <a:xfrm>
            <a:off x="5945000" y="0"/>
            <a:ext cx="3199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1551050" y="746625"/>
            <a:ext cx="6041902" cy="3650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9"/>
          <p:cNvPicPr preferRelativeResize="0"/>
          <p:nvPr/>
        </p:nvPicPr>
        <p:blipFill>
          <a:blip r:embed="rId3">
            <a:alphaModFix/>
          </a:blip>
          <a:stretch>
            <a:fillRect/>
          </a:stretch>
        </p:blipFill>
        <p:spPr>
          <a:xfrm>
            <a:off x="1240100" y="472575"/>
            <a:ext cx="6263925" cy="4198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 Forest </a:t>
            </a:r>
            <a:endParaRPr/>
          </a:p>
        </p:txBody>
      </p:sp>
      <p:pic>
        <p:nvPicPr>
          <p:cNvPr id="175" name="Google Shape;175;p30"/>
          <p:cNvPicPr preferRelativeResize="0"/>
          <p:nvPr/>
        </p:nvPicPr>
        <p:blipFill>
          <a:blip r:embed="rId3">
            <a:alphaModFix/>
          </a:blip>
          <a:stretch>
            <a:fillRect/>
          </a:stretch>
        </p:blipFill>
        <p:spPr>
          <a:xfrm>
            <a:off x="311700" y="1192302"/>
            <a:ext cx="7530900" cy="1027175"/>
          </a:xfrm>
          <a:prstGeom prst="rect">
            <a:avLst/>
          </a:prstGeom>
          <a:noFill/>
          <a:ln>
            <a:noFill/>
          </a:ln>
        </p:spPr>
      </p:pic>
      <p:pic>
        <p:nvPicPr>
          <p:cNvPr id="176" name="Google Shape;176;p30"/>
          <p:cNvPicPr preferRelativeResize="0"/>
          <p:nvPr/>
        </p:nvPicPr>
        <p:blipFill>
          <a:blip r:embed="rId4">
            <a:alphaModFix/>
          </a:blip>
          <a:stretch>
            <a:fillRect/>
          </a:stretch>
        </p:blipFill>
        <p:spPr>
          <a:xfrm>
            <a:off x="311700" y="2394052"/>
            <a:ext cx="4901252" cy="2619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435400" y="500225"/>
            <a:ext cx="4353225" cy="3500275"/>
          </a:xfrm>
          <a:prstGeom prst="rect">
            <a:avLst/>
          </a:prstGeom>
          <a:noFill/>
          <a:ln>
            <a:noFill/>
          </a:ln>
        </p:spPr>
      </p:pic>
      <p:pic>
        <p:nvPicPr>
          <p:cNvPr id="182" name="Google Shape;182;p31"/>
          <p:cNvPicPr preferRelativeResize="0"/>
          <p:nvPr/>
        </p:nvPicPr>
        <p:blipFill>
          <a:blip r:embed="rId4">
            <a:alphaModFix/>
          </a:blip>
          <a:stretch>
            <a:fillRect/>
          </a:stretch>
        </p:blipFill>
        <p:spPr>
          <a:xfrm>
            <a:off x="4788625" y="0"/>
            <a:ext cx="4353224" cy="5143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00">
                <a:latin typeface="Gill Sans"/>
                <a:ea typeface="Gill Sans"/>
                <a:cs typeface="Gill Sans"/>
                <a:sym typeface="Gill Sans"/>
              </a:rPr>
              <a:t>Motivation </a:t>
            </a:r>
            <a:endParaRPr sz="4000">
              <a:latin typeface="Gill Sans"/>
              <a:ea typeface="Gill Sans"/>
              <a:cs typeface="Gill Sans"/>
              <a:sym typeface="Gill Sans"/>
            </a:endParaRPr>
          </a:p>
        </p:txBody>
      </p:sp>
      <p:sp>
        <p:nvSpPr>
          <p:cNvPr id="62" name="Google Shape;62;p14"/>
          <p:cNvSpPr txBox="1">
            <a:spLocks noGrp="1"/>
          </p:cNvSpPr>
          <p:nvPr>
            <p:ph type="body" idx="1"/>
          </p:nvPr>
        </p:nvSpPr>
        <p:spPr>
          <a:xfrm>
            <a:off x="311700" y="1188075"/>
            <a:ext cx="8520600" cy="3380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2000" b="1">
                <a:solidFill>
                  <a:schemeClr val="accent5"/>
                </a:solidFill>
                <a:latin typeface="Calibri"/>
                <a:ea typeface="Calibri"/>
                <a:cs typeface="Calibri"/>
                <a:sym typeface="Calibri"/>
              </a:rPr>
              <a:t>The primary goal of the project is the classification of the stellar dataset. Stellar classification is the classification of stars based on spectral characteristics. The classification scheme of galaxies, stars, and quasars is one of the most fundamental in astronomy, this dataset aims to classify the above-mentioned class.</a:t>
            </a:r>
            <a:endParaRPr sz="2000" b="1">
              <a:solidFill>
                <a:schemeClr val="accent5"/>
              </a:solidFill>
              <a:latin typeface="Calibri"/>
              <a:ea typeface="Calibri"/>
              <a:cs typeface="Calibri"/>
              <a:sym typeface="Calibri"/>
            </a:endParaRPr>
          </a:p>
          <a:p>
            <a:pPr marL="0" lvl="0" indent="0" algn="l" rtl="0">
              <a:spcBef>
                <a:spcPts val="1200"/>
              </a:spcBef>
              <a:spcAft>
                <a:spcPts val="0"/>
              </a:spcAft>
              <a:buNone/>
            </a:pPr>
            <a:endParaRPr sz="2300" b="1">
              <a:solidFill>
                <a:schemeClr val="accent5"/>
              </a:solidFill>
            </a:endParaRPr>
          </a:p>
          <a:p>
            <a:pPr marL="0" lvl="0" indent="0" algn="l" rtl="0">
              <a:spcBef>
                <a:spcPts val="1200"/>
              </a:spcBef>
              <a:spcAft>
                <a:spcPts val="1200"/>
              </a:spcAft>
              <a:buNone/>
            </a:pPr>
            <a:endParaRPr/>
          </a:p>
        </p:txBody>
      </p:sp>
      <p:pic>
        <p:nvPicPr>
          <p:cNvPr id="63" name="Google Shape;63;p14"/>
          <p:cNvPicPr preferRelativeResize="0"/>
          <p:nvPr/>
        </p:nvPicPr>
        <p:blipFill>
          <a:blip r:embed="rId3">
            <a:alphaModFix/>
          </a:blip>
          <a:stretch>
            <a:fillRect/>
          </a:stretch>
        </p:blipFill>
        <p:spPr>
          <a:xfrm>
            <a:off x="0" y="3277425"/>
            <a:ext cx="8832300" cy="1707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152400" y="152400"/>
            <a:ext cx="8839200" cy="36476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Support Vector Machine </a:t>
            </a:r>
            <a:endParaRPr/>
          </a:p>
        </p:txBody>
      </p:sp>
      <p:pic>
        <p:nvPicPr>
          <p:cNvPr id="193" name="Google Shape;193;p33"/>
          <p:cNvPicPr preferRelativeResize="0"/>
          <p:nvPr/>
        </p:nvPicPr>
        <p:blipFill>
          <a:blip r:embed="rId3">
            <a:alphaModFix/>
          </a:blip>
          <a:stretch>
            <a:fillRect/>
          </a:stretch>
        </p:blipFill>
        <p:spPr>
          <a:xfrm>
            <a:off x="311700" y="1152475"/>
            <a:ext cx="7108574" cy="3253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4"/>
          <p:cNvPicPr preferRelativeResize="0"/>
          <p:nvPr/>
        </p:nvPicPr>
        <p:blipFill>
          <a:blip r:embed="rId3">
            <a:alphaModFix/>
          </a:blip>
          <a:stretch>
            <a:fillRect/>
          </a:stretch>
        </p:blipFill>
        <p:spPr>
          <a:xfrm>
            <a:off x="152400" y="69425"/>
            <a:ext cx="8839199" cy="2336400"/>
          </a:xfrm>
          <a:prstGeom prst="rect">
            <a:avLst/>
          </a:prstGeom>
          <a:noFill/>
          <a:ln>
            <a:noFill/>
          </a:ln>
        </p:spPr>
      </p:pic>
      <p:pic>
        <p:nvPicPr>
          <p:cNvPr id="199" name="Google Shape;199;p34"/>
          <p:cNvPicPr preferRelativeResize="0"/>
          <p:nvPr/>
        </p:nvPicPr>
        <p:blipFill>
          <a:blip r:embed="rId4">
            <a:alphaModFix/>
          </a:blip>
          <a:stretch>
            <a:fillRect/>
          </a:stretch>
        </p:blipFill>
        <p:spPr>
          <a:xfrm>
            <a:off x="152400" y="2498000"/>
            <a:ext cx="8839199" cy="249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20"/>
              <a:t>Conclusion</a:t>
            </a:r>
            <a:endParaRPr sz="4020"/>
          </a:p>
        </p:txBody>
      </p:sp>
      <p:sp>
        <p:nvSpPr>
          <p:cNvPr id="205" name="Google Shape;20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Three models were fitted to the training data and evaluated using testing sample for a range of performance criteria.</a:t>
            </a:r>
            <a:endParaRPr/>
          </a:p>
          <a:p>
            <a:pPr marL="0" lvl="0" indent="0" algn="l" rtl="0">
              <a:spcBef>
                <a:spcPts val="1200"/>
              </a:spcBef>
              <a:spcAft>
                <a:spcPts val="0"/>
              </a:spcAft>
              <a:buNone/>
            </a:pPr>
            <a:r>
              <a:rPr lang="en"/>
              <a:t>When it comes to classifying stars, galaxies and quasars the random forest model developed in this project has a best accuracy, can be used as a competent and reliable classification tool.</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graphicFrame>
        <p:nvGraphicFramePr>
          <p:cNvPr id="206" name="Google Shape;206;p35"/>
          <p:cNvGraphicFramePr/>
          <p:nvPr/>
        </p:nvGraphicFramePr>
        <p:xfrm>
          <a:off x="1150600" y="3237225"/>
          <a:ext cx="7239000" cy="1188630"/>
        </p:xfrm>
        <a:graphic>
          <a:graphicData uri="http://schemas.openxmlformats.org/drawingml/2006/table">
            <a:tbl>
              <a:tblPr>
                <a:noFill/>
                <a:tableStyleId>{13B1C40B-DFB2-4FB0-83AC-FF5D13245849}</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
                          <a:solidFill>
                            <a:schemeClr val="dk1"/>
                          </a:solidFill>
                        </a:rPr>
                        <a:t>Accuracy</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Decision Tree</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highlight>
                            <a:schemeClr val="lt1"/>
                          </a:highlight>
                        </a:rPr>
                        <a:t>Random Forest</a:t>
                      </a:r>
                      <a:endParaRPr>
                        <a:solidFill>
                          <a:schemeClr val="dk1"/>
                        </a:solidFill>
                        <a:highlight>
                          <a:schemeClr val="lt1"/>
                        </a:highlight>
                      </a:endParaRPr>
                    </a:p>
                  </a:txBody>
                  <a:tcPr marL="91425" marR="91425" marT="91425" marB="91425"/>
                </a:tc>
                <a:tc>
                  <a:txBody>
                    <a:bodyPr/>
                    <a:lstStyle/>
                    <a:p>
                      <a:pPr marL="0" lvl="0" indent="0" algn="l" rtl="0">
                        <a:spcBef>
                          <a:spcPts val="0"/>
                        </a:spcBef>
                        <a:spcAft>
                          <a:spcPts val="0"/>
                        </a:spcAft>
                        <a:buNone/>
                      </a:pPr>
                      <a:r>
                        <a:rPr lang="en">
                          <a:solidFill>
                            <a:schemeClr val="dk1"/>
                          </a:solidFill>
                        </a:rPr>
                        <a:t>SVM</a:t>
                      </a:r>
                      <a:endParaRPr>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rPr>
                        <a:t>Training</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99.11</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99.44</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59.48</a:t>
                      </a:r>
                      <a:endParaRPr>
                        <a:solidFill>
                          <a:schemeClr val="dk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rPr>
                        <a:t>Testing</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96</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97.61</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59.42</a:t>
                      </a:r>
                      <a:endParaRPr>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20"/>
              <a:t>Data Set </a:t>
            </a:r>
            <a:endParaRPr sz="4020"/>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7000"/>
              </a:lnSpc>
              <a:spcBef>
                <a:spcPts val="1200"/>
              </a:spcBef>
              <a:spcAft>
                <a:spcPts val="0"/>
              </a:spcAft>
              <a:buSzPts val="358"/>
              <a:buNone/>
            </a:pPr>
            <a:r>
              <a:rPr lang="en" sz="1175">
                <a:solidFill>
                  <a:srgbClr val="F1C232"/>
                </a:solidFill>
                <a:latin typeface="Calibri"/>
                <a:ea typeface="Calibri"/>
                <a:cs typeface="Calibri"/>
                <a:sym typeface="Calibri"/>
              </a:rPr>
              <a:t>1.obj_ID = Object Identifier, the unique value that identifies the object in the image catalog used by the CAS</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2.alpha = Right Ascension angle (at J2000 epoch)</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3.delta = Declination angle (at J2000 epoch)</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4.u = Ultraviolet filter in the photometric system</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5.g = Green filter in the photometric system</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6.r = Red filter in the photometric system</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7.i = Near Infrared filter in the photometric system</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8.z = Infrared filter in the photometric system</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9.run_ID = Run Number used to identify the specific scan</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10.rereun_ID = Rerun Number to specify how the image was processed</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11.cam_col = Camera column to identify the scanline within the run</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12.field_ID = Field number to identify each field</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13.spec_obj_ID = Unique ID used for optical spectroscopic objects (this means that 2 different observations with the same spec_obj_ID must share the output class)</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14.class = object class (galaxy, star or quasar object)</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15.redshift = redshift value based on the increase in wavelength</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16.plate = plate ID, identifies each plate in SDSS</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17.MJD = Modified Julian Date, used to indicate when a given piece of SDSS data was taken</a:t>
            </a:r>
            <a:endParaRPr sz="1175">
              <a:solidFill>
                <a:srgbClr val="F1C232"/>
              </a:solidFill>
              <a:latin typeface="Calibri"/>
              <a:ea typeface="Calibri"/>
              <a:cs typeface="Calibri"/>
              <a:sym typeface="Calibri"/>
            </a:endParaRPr>
          </a:p>
          <a:p>
            <a:pPr marL="0" lvl="0" indent="0" algn="l" rtl="0">
              <a:lnSpc>
                <a:spcPct val="107000"/>
              </a:lnSpc>
              <a:spcBef>
                <a:spcPts val="0"/>
              </a:spcBef>
              <a:spcAft>
                <a:spcPts val="0"/>
              </a:spcAft>
              <a:buSzPts val="358"/>
              <a:buNone/>
            </a:pPr>
            <a:r>
              <a:rPr lang="en" sz="1175">
                <a:solidFill>
                  <a:srgbClr val="F1C232"/>
                </a:solidFill>
                <a:latin typeface="Calibri"/>
                <a:ea typeface="Calibri"/>
                <a:cs typeface="Calibri"/>
                <a:sym typeface="Calibri"/>
              </a:rPr>
              <a:t>18.fiber_ID = fiber ID that identifies the fiber that pointed the light at the focal plane in each observation</a:t>
            </a:r>
            <a:endParaRPr sz="1175">
              <a:solidFill>
                <a:srgbClr val="F1C232"/>
              </a:solidFill>
              <a:latin typeface="Calibri"/>
              <a:ea typeface="Calibri"/>
              <a:cs typeface="Calibri"/>
              <a:sym typeface="Calibri"/>
            </a:endParaRPr>
          </a:p>
          <a:p>
            <a:pPr marL="0" lvl="0" indent="0" algn="l" rtl="0">
              <a:spcBef>
                <a:spcPts val="1200"/>
              </a:spcBef>
              <a:spcAft>
                <a:spcPts val="1200"/>
              </a:spcAft>
              <a:buSzPts val="358"/>
              <a:buNone/>
            </a:pPr>
            <a:endParaRPr sz="58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20"/>
              <a:t>Sample Data set </a:t>
            </a:r>
            <a:endParaRPr sz="4020"/>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df1.head()</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76" name="Google Shape;76;p16"/>
          <p:cNvPicPr preferRelativeResize="0"/>
          <p:nvPr/>
        </p:nvPicPr>
        <p:blipFill>
          <a:blip r:embed="rId3">
            <a:alphaModFix/>
          </a:blip>
          <a:stretch>
            <a:fillRect/>
          </a:stretch>
        </p:blipFill>
        <p:spPr>
          <a:xfrm>
            <a:off x="162500" y="1801025"/>
            <a:ext cx="8520602" cy="260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Exploratory Data analysis </a:t>
            </a:r>
            <a:endParaRPr/>
          </a:p>
        </p:txBody>
      </p:sp>
      <p:pic>
        <p:nvPicPr>
          <p:cNvPr id="82" name="Google Shape;82;p17"/>
          <p:cNvPicPr preferRelativeResize="0"/>
          <p:nvPr/>
        </p:nvPicPr>
        <p:blipFill>
          <a:blip r:embed="rId3">
            <a:alphaModFix/>
          </a:blip>
          <a:stretch>
            <a:fillRect/>
          </a:stretch>
        </p:blipFill>
        <p:spPr>
          <a:xfrm>
            <a:off x="358450" y="1072850"/>
            <a:ext cx="7896551" cy="3669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542825" y="501850"/>
            <a:ext cx="7865800" cy="401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587250" y="1084050"/>
            <a:ext cx="7796500" cy="4004599"/>
          </a:xfrm>
          <a:prstGeom prst="rect">
            <a:avLst/>
          </a:prstGeom>
          <a:noFill/>
          <a:ln>
            <a:noFill/>
          </a:ln>
        </p:spPr>
      </p:pic>
      <p:sp>
        <p:nvSpPr>
          <p:cNvPr id="93" name="Google Shape;93;p19"/>
          <p:cNvSpPr txBox="1"/>
          <p:nvPr/>
        </p:nvSpPr>
        <p:spPr>
          <a:xfrm>
            <a:off x="451450" y="262800"/>
            <a:ext cx="7928700" cy="6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rPr>
              <a:t>Distribution of Classes:</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Check for correlation </a:t>
            </a: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just" rtl="0">
              <a:lnSpc>
                <a:spcPct val="90000"/>
              </a:lnSpc>
              <a:spcBef>
                <a:spcPts val="1000"/>
              </a:spcBef>
              <a:spcAft>
                <a:spcPts val="0"/>
              </a:spcAft>
              <a:buNone/>
            </a:pPr>
            <a:r>
              <a:rPr lang="en" sz="1700">
                <a:solidFill>
                  <a:schemeClr val="accent5"/>
                </a:solidFill>
              </a:rPr>
              <a:t>• Initially we need to check for collinearity between the variables in the dataset which could lead to a 'Multicollinearity' problem.</a:t>
            </a:r>
            <a:endParaRPr sz="1700">
              <a:solidFill>
                <a:schemeClr val="accent5"/>
              </a:solidFill>
            </a:endParaRPr>
          </a:p>
          <a:p>
            <a:pPr marL="0" lvl="0" indent="0" algn="just" rtl="0">
              <a:lnSpc>
                <a:spcPct val="90000"/>
              </a:lnSpc>
              <a:spcBef>
                <a:spcPts val="1000"/>
              </a:spcBef>
              <a:spcAft>
                <a:spcPts val="0"/>
              </a:spcAft>
              <a:buNone/>
            </a:pPr>
            <a:r>
              <a:rPr lang="en" sz="1700">
                <a:solidFill>
                  <a:schemeClr val="accent5"/>
                </a:solidFill>
              </a:rPr>
              <a:t>•Multicollinearity tells a linear dependence between the independent variables. The existence of multicollinearity generates a high variance of the estimated coefficients and hence, the coefficient estimates corresponding to those interrelated independent variables will not be accurate in the classification model. They can become very sensitive to small changes in the model.</a:t>
            </a:r>
            <a:endParaRPr sz="1700">
              <a:solidFill>
                <a:schemeClr val="accent5"/>
              </a:solidFill>
            </a:endParaRPr>
          </a:p>
          <a:p>
            <a:pPr marL="0" lvl="0" indent="0" algn="just" rtl="0">
              <a:lnSpc>
                <a:spcPct val="90000"/>
              </a:lnSpc>
              <a:spcBef>
                <a:spcPts val="1000"/>
              </a:spcBef>
              <a:spcAft>
                <a:spcPts val="0"/>
              </a:spcAft>
              <a:buNone/>
            </a:pPr>
            <a:r>
              <a:rPr lang="en" sz="1700">
                <a:solidFill>
                  <a:schemeClr val="accent5"/>
                </a:solidFill>
              </a:rPr>
              <a:t>•Collinearity tells us how two variables are correlated with each other. In other words, if one variable is highly correlated with another, then most of the variance of one variable is explained by another (shares similar information). So, we may not include the highly correlated variable in the model. One way to extract correlation between variables is using Pearson's correlation coefficient.</a:t>
            </a:r>
            <a:endParaRPr sz="1700">
              <a:solidFill>
                <a:schemeClr val="accent5"/>
              </a:solidFill>
            </a:endParaRPr>
          </a:p>
          <a:p>
            <a:pPr marL="0" lvl="0" indent="0" algn="just" rtl="0">
              <a:lnSpc>
                <a:spcPct val="90000"/>
              </a:lnSpc>
              <a:spcBef>
                <a:spcPts val="1000"/>
              </a:spcBef>
              <a:spcAft>
                <a:spcPts val="0"/>
              </a:spcAft>
              <a:buNone/>
            </a:pPr>
            <a:r>
              <a:rPr lang="en" sz="1700">
                <a:solidFill>
                  <a:schemeClr val="accent5"/>
                </a:solidFill>
              </a:rPr>
              <a:t>•This correlation coefficient does not prove the 'Causality' (cause and effect). Causality tells the actual relation between variables unlike correlation which is just a possibility. </a:t>
            </a:r>
            <a:endParaRPr sz="1700">
              <a:solidFill>
                <a:schemeClr val="accent5"/>
              </a:solidFill>
            </a:endParaRPr>
          </a:p>
          <a:p>
            <a:pPr marL="0" lvl="0" indent="0" algn="l" rtl="0">
              <a:spcBef>
                <a:spcPts val="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Correlation using heat map </a:t>
            </a:r>
            <a:endParaRPr/>
          </a:p>
        </p:txBody>
      </p:sp>
      <p:pic>
        <p:nvPicPr>
          <p:cNvPr id="105" name="Google Shape;105;p21"/>
          <p:cNvPicPr preferRelativeResize="0"/>
          <p:nvPr/>
        </p:nvPicPr>
        <p:blipFill>
          <a:blip r:embed="rId3">
            <a:alphaModFix/>
          </a:blip>
          <a:stretch>
            <a:fillRect/>
          </a:stretch>
        </p:blipFill>
        <p:spPr>
          <a:xfrm>
            <a:off x="311700" y="1152475"/>
            <a:ext cx="4389759" cy="3893975"/>
          </a:xfrm>
          <a:prstGeom prst="rect">
            <a:avLst/>
          </a:prstGeom>
          <a:noFill/>
          <a:ln>
            <a:noFill/>
          </a:ln>
        </p:spPr>
      </p:pic>
      <p:pic>
        <p:nvPicPr>
          <p:cNvPr id="106" name="Google Shape;106;p21"/>
          <p:cNvPicPr preferRelativeResize="0"/>
          <p:nvPr/>
        </p:nvPicPr>
        <p:blipFill>
          <a:blip r:embed="rId4">
            <a:alphaModFix/>
          </a:blip>
          <a:stretch>
            <a:fillRect/>
          </a:stretch>
        </p:blipFill>
        <p:spPr>
          <a:xfrm>
            <a:off x="4701450" y="0"/>
            <a:ext cx="4442548" cy="5143498"/>
          </a:xfrm>
          <a:prstGeom prst="rect">
            <a:avLst/>
          </a:prstGeom>
          <a:noFill/>
          <a:ln>
            <a:noFill/>
          </a:ln>
        </p:spPr>
      </p:pic>
      <p:pic>
        <p:nvPicPr>
          <p:cNvPr id="107" name="Google Shape;107;p21"/>
          <p:cNvPicPr preferRelativeResize="0"/>
          <p:nvPr/>
        </p:nvPicPr>
        <p:blipFill>
          <a:blip r:embed="rId5">
            <a:alphaModFix/>
          </a:blip>
          <a:stretch>
            <a:fillRect/>
          </a:stretch>
        </p:blipFill>
        <p:spPr>
          <a:xfrm>
            <a:off x="4727850" y="1152475"/>
            <a:ext cx="4389751" cy="389397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711</Words>
  <Application>Microsoft Macintosh PowerPoint</Application>
  <PresentationFormat>On-screen Show (16:9)</PresentationFormat>
  <Paragraphs>59</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Arial</vt:lpstr>
      <vt:lpstr>Gill Sans</vt:lpstr>
      <vt:lpstr>Simple Dark</vt:lpstr>
      <vt:lpstr>Stellar Classification Using Machine learning</vt:lpstr>
      <vt:lpstr>Motivation </vt:lpstr>
      <vt:lpstr>Data Set </vt:lpstr>
      <vt:lpstr>Sample Data set </vt:lpstr>
      <vt:lpstr>Exploratory Data analysis </vt:lpstr>
      <vt:lpstr>PowerPoint Presentation</vt:lpstr>
      <vt:lpstr>PowerPoint Presentation</vt:lpstr>
      <vt:lpstr>Check for correlation </vt:lpstr>
      <vt:lpstr>Correlation using heat map </vt:lpstr>
      <vt:lpstr>Feature Distribution Analysis:</vt:lpstr>
      <vt:lpstr>Plots for (‘log(u), log(g), log(z), i’) </vt:lpstr>
      <vt:lpstr>Plots for (run id, field id, fiber id)</vt:lpstr>
      <vt:lpstr>Final dataset:</vt:lpstr>
      <vt:lpstr>Upsampling classes:</vt:lpstr>
      <vt:lpstr>Decision Tree</vt:lpstr>
      <vt:lpstr>PowerPoint Presentation</vt:lpstr>
      <vt:lpstr>PowerPoint Presentation</vt:lpstr>
      <vt:lpstr>Random Forest </vt:lpstr>
      <vt:lpstr>PowerPoint Presentation</vt:lpstr>
      <vt:lpstr>PowerPoint Presentation</vt:lpstr>
      <vt:lpstr>Support Vector Machine </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Classification Using Machine learning</dc:title>
  <cp:lastModifiedBy>Chaudhary, Abhinav</cp:lastModifiedBy>
  <cp:revision>1</cp:revision>
  <dcterms:modified xsi:type="dcterms:W3CDTF">2023-11-21T20:20:10Z</dcterms:modified>
</cp:coreProperties>
</file>